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F115D3-B33A-47DE-A908-4881099A78C1}" type="datetimeFigureOut">
              <a:rPr lang="en-US" smtClean="0"/>
              <a:pPr/>
              <a:t>11/19/2009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50F950-A07C-48C9-846E-6FCC83095C95}" type="slidenum">
              <a:rPr lang="en-US" smtClean="0"/>
              <a:pPr/>
              <a:t>‹#›</a:t>
            </a:fld>
            <a:endParaRPr lang="en-US"/>
          </a:p>
        </p:txBody>
      </p:sp>
    </p:spTree>
  </p:cSld>
  <p:clrMapOvr>
    <a:masterClrMapping/>
  </p:clrMapOvr>
  <p:transition spd="med" advTm="15000">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F115D3-B33A-47DE-A908-4881099A78C1}" type="datetimeFigureOut">
              <a:rPr lang="en-US" smtClean="0"/>
              <a:pPr/>
              <a:t>11/19/2009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50F950-A07C-48C9-846E-6FCC83095C95}" type="slidenum">
              <a:rPr lang="en-US" smtClean="0"/>
              <a:pPr/>
              <a:t>‹#›</a:t>
            </a:fld>
            <a:endParaRPr lang="en-US"/>
          </a:p>
        </p:txBody>
      </p:sp>
    </p:spTree>
  </p:cSld>
  <p:clrMapOvr>
    <a:masterClrMapping/>
  </p:clrMapOvr>
  <p:transition spd="med" advTm="15000">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F115D3-B33A-47DE-A908-4881099A78C1}" type="datetimeFigureOut">
              <a:rPr lang="en-US" smtClean="0"/>
              <a:pPr/>
              <a:t>11/19/2009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50F950-A07C-48C9-846E-6FCC83095C95}" type="slidenum">
              <a:rPr lang="en-US" smtClean="0"/>
              <a:pPr/>
              <a:t>‹#›</a:t>
            </a:fld>
            <a:endParaRPr lang="en-US"/>
          </a:p>
        </p:txBody>
      </p:sp>
    </p:spTree>
  </p:cSld>
  <p:clrMapOvr>
    <a:masterClrMapping/>
  </p:clrMapOvr>
  <p:transition spd="med" advTm="15000">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F115D3-B33A-47DE-A908-4881099A78C1}" type="datetimeFigureOut">
              <a:rPr lang="en-US" smtClean="0"/>
              <a:pPr/>
              <a:t>11/19/2009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50F950-A07C-48C9-846E-6FCC83095C95}" type="slidenum">
              <a:rPr lang="en-US" smtClean="0"/>
              <a:pPr/>
              <a:t>‹#›</a:t>
            </a:fld>
            <a:endParaRPr lang="en-US"/>
          </a:p>
        </p:txBody>
      </p:sp>
    </p:spTree>
  </p:cSld>
  <p:clrMapOvr>
    <a:masterClrMapping/>
  </p:clrMapOvr>
  <p:transition spd="med" advTm="15000">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F115D3-B33A-47DE-A908-4881099A78C1}" type="datetimeFigureOut">
              <a:rPr lang="en-US" smtClean="0"/>
              <a:pPr/>
              <a:t>11/19/2009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50F950-A07C-48C9-846E-6FCC83095C95}" type="slidenum">
              <a:rPr lang="en-US" smtClean="0"/>
              <a:pPr/>
              <a:t>‹#›</a:t>
            </a:fld>
            <a:endParaRPr lang="en-US"/>
          </a:p>
        </p:txBody>
      </p:sp>
    </p:spTree>
  </p:cSld>
  <p:clrMapOvr>
    <a:masterClrMapping/>
  </p:clrMapOvr>
  <p:transition spd="med" advTm="15000">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F115D3-B33A-47DE-A908-4881099A78C1}" type="datetimeFigureOut">
              <a:rPr lang="en-US" smtClean="0"/>
              <a:pPr/>
              <a:t>11/19/2009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50F950-A07C-48C9-846E-6FCC83095C95}" type="slidenum">
              <a:rPr lang="en-US" smtClean="0"/>
              <a:pPr/>
              <a:t>‹#›</a:t>
            </a:fld>
            <a:endParaRPr lang="en-US"/>
          </a:p>
        </p:txBody>
      </p:sp>
    </p:spTree>
  </p:cSld>
  <p:clrMapOvr>
    <a:masterClrMapping/>
  </p:clrMapOvr>
  <p:transition spd="med" advTm="15000">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F115D3-B33A-47DE-A908-4881099A78C1}" type="datetimeFigureOut">
              <a:rPr lang="en-US" smtClean="0"/>
              <a:pPr/>
              <a:t>11/19/2009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50F950-A07C-48C9-846E-6FCC83095C95}" type="slidenum">
              <a:rPr lang="en-US" smtClean="0"/>
              <a:pPr/>
              <a:t>‹#›</a:t>
            </a:fld>
            <a:endParaRPr lang="en-US"/>
          </a:p>
        </p:txBody>
      </p:sp>
    </p:spTree>
  </p:cSld>
  <p:clrMapOvr>
    <a:masterClrMapping/>
  </p:clrMapOvr>
  <p:transition spd="med" advTm="15000">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F115D3-B33A-47DE-A908-4881099A78C1}" type="datetimeFigureOut">
              <a:rPr lang="en-US" smtClean="0"/>
              <a:pPr/>
              <a:t>11/19/2009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50F950-A07C-48C9-846E-6FCC83095C95}" type="slidenum">
              <a:rPr lang="en-US" smtClean="0"/>
              <a:pPr/>
              <a:t>‹#›</a:t>
            </a:fld>
            <a:endParaRPr lang="en-US"/>
          </a:p>
        </p:txBody>
      </p:sp>
    </p:spTree>
  </p:cSld>
  <p:clrMapOvr>
    <a:masterClrMapping/>
  </p:clrMapOvr>
  <p:transition spd="med" advTm="15000">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F115D3-B33A-47DE-A908-4881099A78C1}" type="datetimeFigureOut">
              <a:rPr lang="en-US" smtClean="0"/>
              <a:pPr/>
              <a:t>11/19/2009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50F950-A07C-48C9-846E-6FCC83095C95}" type="slidenum">
              <a:rPr lang="en-US" smtClean="0"/>
              <a:pPr/>
              <a:t>‹#›</a:t>
            </a:fld>
            <a:endParaRPr lang="en-US"/>
          </a:p>
        </p:txBody>
      </p:sp>
    </p:spTree>
  </p:cSld>
  <p:clrMapOvr>
    <a:masterClrMapping/>
  </p:clrMapOvr>
  <p:transition spd="med" advTm="15000">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F115D3-B33A-47DE-A908-4881099A78C1}" type="datetimeFigureOut">
              <a:rPr lang="en-US" smtClean="0"/>
              <a:pPr/>
              <a:t>11/19/2009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50F950-A07C-48C9-846E-6FCC83095C95}" type="slidenum">
              <a:rPr lang="en-US" smtClean="0"/>
              <a:pPr/>
              <a:t>‹#›</a:t>
            </a:fld>
            <a:endParaRPr lang="en-US"/>
          </a:p>
        </p:txBody>
      </p:sp>
    </p:spTree>
  </p:cSld>
  <p:clrMapOvr>
    <a:masterClrMapping/>
  </p:clrMapOvr>
  <p:transition spd="med" advTm="15000">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F115D3-B33A-47DE-A908-4881099A78C1}" type="datetimeFigureOut">
              <a:rPr lang="en-US" smtClean="0"/>
              <a:pPr/>
              <a:t>11/19/2009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50F950-A07C-48C9-846E-6FCC83095C95}" type="slidenum">
              <a:rPr lang="en-US" smtClean="0"/>
              <a:pPr/>
              <a:t>‹#›</a:t>
            </a:fld>
            <a:endParaRPr lang="en-US"/>
          </a:p>
        </p:txBody>
      </p:sp>
    </p:spTree>
  </p:cSld>
  <p:clrMapOvr>
    <a:masterClrMapping/>
  </p:clrMapOvr>
  <p:transition spd="med" advTm="15000">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F115D3-B33A-47DE-A908-4881099A78C1}" type="datetimeFigureOut">
              <a:rPr lang="en-US" smtClean="0"/>
              <a:pPr/>
              <a:t>11/19/2009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50F950-A07C-48C9-846E-6FCC83095C9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Tm="15000">
    <p:zo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1470025"/>
          </a:xfrm>
        </p:spPr>
        <p:txBody>
          <a:bodyPr/>
          <a:lstStyle/>
          <a:p>
            <a:r>
              <a:rPr lang="en-US" dirty="0" smtClean="0">
                <a:latin typeface="Goudy Stout" pitchFamily="18" charset="0"/>
              </a:rPr>
              <a:t>Earth Materials</a:t>
            </a:r>
            <a:endParaRPr lang="en-US" dirty="0">
              <a:latin typeface="Goudy Stout" pitchFamily="18" charset="0"/>
            </a:endParaRPr>
          </a:p>
        </p:txBody>
      </p:sp>
      <p:sp>
        <p:nvSpPr>
          <p:cNvPr id="3" name="Subtitle 2"/>
          <p:cNvSpPr>
            <a:spLocks noGrp="1"/>
          </p:cNvSpPr>
          <p:nvPr>
            <p:ph type="subTitle" idx="1"/>
          </p:nvPr>
        </p:nvSpPr>
        <p:spPr>
          <a:xfrm>
            <a:off x="1371600" y="2743200"/>
            <a:ext cx="6400800" cy="1752600"/>
          </a:xfrm>
        </p:spPr>
        <p:txBody>
          <a:bodyPr>
            <a:normAutofit/>
          </a:bodyPr>
          <a:lstStyle/>
          <a:p>
            <a:r>
              <a:rPr lang="en-US" sz="2000" dirty="0" smtClean="0">
                <a:solidFill>
                  <a:schemeClr val="tx1"/>
                </a:solidFill>
                <a:latin typeface="Goudy Stout" pitchFamily="18" charset="0"/>
              </a:rPr>
              <a:t>Unit Portfolio Presentation</a:t>
            </a:r>
          </a:p>
          <a:p>
            <a:r>
              <a:rPr lang="en-US" sz="2000" dirty="0" smtClean="0">
                <a:solidFill>
                  <a:schemeClr val="tx1"/>
                </a:solidFill>
                <a:latin typeface="Goudy Stout" pitchFamily="18" charset="0"/>
              </a:rPr>
              <a:t>Darcy Grimes</a:t>
            </a:r>
            <a:endParaRPr lang="en-US" sz="2000" dirty="0">
              <a:solidFill>
                <a:schemeClr val="tx1"/>
              </a:solidFill>
              <a:latin typeface="Goudy Stout" pitchFamily="18" charset="0"/>
            </a:endParaRPr>
          </a:p>
        </p:txBody>
      </p:sp>
      <p:pic>
        <p:nvPicPr>
          <p:cNvPr id="4" name="Picture 3" descr="good-soil.png"/>
          <p:cNvPicPr>
            <a:picLocks noChangeAspect="1"/>
          </p:cNvPicPr>
          <p:nvPr/>
        </p:nvPicPr>
        <p:blipFill>
          <a:blip r:embed="rId2" cstate="print"/>
          <a:stretch>
            <a:fillRect/>
          </a:stretch>
        </p:blipFill>
        <p:spPr>
          <a:xfrm>
            <a:off x="2743200" y="4419600"/>
            <a:ext cx="3067050" cy="1924050"/>
          </a:xfrm>
          <a:prstGeom prst="rect">
            <a:avLst/>
          </a:prstGeom>
        </p:spPr>
      </p:pic>
    </p:spTree>
  </p:cSld>
  <p:clrMapOvr>
    <a:masterClrMapping/>
  </p:clrMapOvr>
  <p:transition spd="med" advTm="15000">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Goudy Stout" pitchFamily="18" charset="0"/>
              </a:rPr>
              <a:t>Unit Summary</a:t>
            </a:r>
            <a:endParaRPr lang="en-US" dirty="0">
              <a:latin typeface="Goudy Stout" pitchFamily="18" charset="0"/>
            </a:endParaRPr>
          </a:p>
        </p:txBody>
      </p:sp>
      <p:sp>
        <p:nvSpPr>
          <p:cNvPr id="3" name="Content Placeholder 2"/>
          <p:cNvSpPr>
            <a:spLocks noGrp="1"/>
          </p:cNvSpPr>
          <p:nvPr>
            <p:ph idx="1"/>
          </p:nvPr>
        </p:nvSpPr>
        <p:spPr/>
        <p:txBody>
          <a:bodyPr>
            <a:normAutofit fontScale="92500" lnSpcReduction="20000"/>
          </a:bodyPr>
          <a:lstStyle/>
          <a:p>
            <a:pPr>
              <a:buNone/>
            </a:pPr>
            <a:r>
              <a:rPr lang="en-US" dirty="0" smtClean="0"/>
              <a:t>	In this lesson, students will learn what the Earth is made of, as well as why it is important for our survival. Students will use hands on materials and technology to demonstrate an understanding of Natural Resources and the inter-dependence of these resources to human survival. Students will work in collaborative groups to draw connections and build on their understanding of fossilization, soil, and rock materials. Students will use thinking maps and science journals to classify and order rocks and soil. </a:t>
            </a:r>
            <a:endParaRPr lang="en-US" dirty="0"/>
          </a:p>
        </p:txBody>
      </p:sp>
    </p:spTree>
  </p:cSld>
  <p:clrMapOvr>
    <a:masterClrMapping/>
  </p:clrMapOvr>
  <p:transition spd="med" advTm="15000">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Goudy Stout" pitchFamily="18" charset="0"/>
              </a:rPr>
              <a:t>Curriculum-Framing Questions</a:t>
            </a:r>
            <a:endParaRPr lang="en-US" sz="3200" dirty="0">
              <a:latin typeface="Goudy Stout" pitchFamily="18" charset="0"/>
            </a:endParaRPr>
          </a:p>
        </p:txBody>
      </p:sp>
      <p:sp>
        <p:nvSpPr>
          <p:cNvPr id="3" name="Content Placeholder 2"/>
          <p:cNvSpPr>
            <a:spLocks noGrp="1"/>
          </p:cNvSpPr>
          <p:nvPr>
            <p:ph idx="1"/>
          </p:nvPr>
        </p:nvSpPr>
        <p:spPr/>
        <p:txBody>
          <a:bodyPr>
            <a:normAutofit lnSpcReduction="10000"/>
          </a:bodyPr>
          <a:lstStyle/>
          <a:p>
            <a:r>
              <a:rPr lang="en-US" dirty="0" smtClean="0"/>
              <a:t>Essential Question:</a:t>
            </a:r>
          </a:p>
          <a:p>
            <a:pPr lvl="1"/>
            <a:r>
              <a:rPr lang="en-US" dirty="0" smtClean="0"/>
              <a:t>How do you build the world?</a:t>
            </a:r>
          </a:p>
          <a:p>
            <a:r>
              <a:rPr lang="en-US" dirty="0" smtClean="0"/>
              <a:t>Unit Questions: </a:t>
            </a:r>
          </a:p>
          <a:p>
            <a:pPr lvl="1"/>
            <a:r>
              <a:rPr lang="en-US" dirty="0" smtClean="0"/>
              <a:t>How do Earth Materials effect my life?</a:t>
            </a:r>
          </a:p>
          <a:p>
            <a:r>
              <a:rPr lang="en-US" dirty="0" smtClean="0"/>
              <a:t>Content Questions: </a:t>
            </a:r>
          </a:p>
          <a:p>
            <a:pPr lvl="1"/>
            <a:r>
              <a:rPr lang="en-US" dirty="0" smtClean="0"/>
              <a:t>What are the different components of soil?</a:t>
            </a:r>
          </a:p>
          <a:p>
            <a:pPr lvl="1"/>
            <a:r>
              <a:rPr lang="en-US" dirty="0" smtClean="0"/>
              <a:t>How can I describe the properties of soil?    </a:t>
            </a:r>
          </a:p>
          <a:p>
            <a:pPr lvl="1"/>
            <a:r>
              <a:rPr lang="en-US" dirty="0" smtClean="0"/>
              <a:t>What is soil?</a:t>
            </a:r>
          </a:p>
          <a:p>
            <a:pPr lvl="1"/>
            <a:r>
              <a:rPr lang="en-US" dirty="0" smtClean="0"/>
              <a:t>How do Natural Resources help us?</a:t>
            </a:r>
          </a:p>
          <a:p>
            <a:pPr lvl="1">
              <a:buNone/>
            </a:pPr>
            <a:endParaRPr lang="en-US" dirty="0" smtClean="0"/>
          </a:p>
          <a:p>
            <a:pPr lvl="1">
              <a:buNone/>
            </a:pPr>
            <a:endParaRPr lang="en-US" dirty="0"/>
          </a:p>
        </p:txBody>
      </p:sp>
    </p:spTree>
  </p:cSld>
  <p:clrMapOvr>
    <a:masterClrMapping/>
  </p:clrMapOvr>
  <p:transition spd="med" advTm="15000">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Goudy Stout" pitchFamily="18" charset="0"/>
              </a:rPr>
              <a:t>Earth Materials Project</a:t>
            </a:r>
            <a:endParaRPr lang="en-US" sz="3200" dirty="0">
              <a:latin typeface="Goudy Stout" pitchFamily="18" charset="0"/>
            </a:endParaRPr>
          </a:p>
        </p:txBody>
      </p:sp>
      <p:sp>
        <p:nvSpPr>
          <p:cNvPr id="3" name="Content Placeholder 2"/>
          <p:cNvSpPr>
            <a:spLocks noGrp="1"/>
          </p:cNvSpPr>
          <p:nvPr>
            <p:ph idx="1"/>
          </p:nvPr>
        </p:nvSpPr>
        <p:spPr/>
        <p:txBody>
          <a:bodyPr>
            <a:normAutofit lnSpcReduction="10000"/>
          </a:bodyPr>
          <a:lstStyle/>
          <a:p>
            <a:r>
              <a:rPr lang="en-US" dirty="0" smtClean="0"/>
              <a:t>This project will help my students develop 21</a:t>
            </a:r>
            <a:r>
              <a:rPr lang="en-US" baseline="30000" dirty="0" smtClean="0"/>
              <a:t>st</a:t>
            </a:r>
            <a:r>
              <a:rPr lang="en-US" dirty="0" smtClean="0"/>
              <a:t> century skills by:</a:t>
            </a:r>
          </a:p>
          <a:p>
            <a:pPr lvl="1"/>
            <a:r>
              <a:rPr lang="en-US" dirty="0" smtClean="0"/>
              <a:t>Collaborating with peers</a:t>
            </a:r>
          </a:p>
          <a:p>
            <a:pPr lvl="1"/>
            <a:r>
              <a:rPr lang="en-US" dirty="0" smtClean="0"/>
              <a:t>Creating a </a:t>
            </a:r>
            <a:r>
              <a:rPr lang="en-US" dirty="0" err="1" smtClean="0"/>
              <a:t>powerpoint</a:t>
            </a:r>
            <a:endParaRPr lang="en-US" dirty="0" smtClean="0"/>
          </a:p>
          <a:p>
            <a:pPr lvl="1"/>
            <a:r>
              <a:rPr lang="en-US" dirty="0" smtClean="0"/>
              <a:t>Solving problems and making decisions about the experiment</a:t>
            </a:r>
          </a:p>
          <a:p>
            <a:pPr lvl="1"/>
            <a:r>
              <a:rPr lang="en-US" dirty="0" smtClean="0"/>
              <a:t>Communicating using a blog/wiki</a:t>
            </a:r>
          </a:p>
          <a:p>
            <a:pPr lvl="1"/>
            <a:r>
              <a:rPr lang="en-US" dirty="0" smtClean="0"/>
              <a:t>Classifying, comparing, categorizing, sorting, investigating, summarizing, and evaluating material</a:t>
            </a:r>
          </a:p>
          <a:p>
            <a:pPr lvl="1"/>
            <a:endParaRPr lang="en-US" dirty="0"/>
          </a:p>
        </p:txBody>
      </p:sp>
    </p:spTree>
  </p:cSld>
  <p:clrMapOvr>
    <a:masterClrMapping/>
  </p:clrMapOvr>
  <p:transition spd="med" advTm="15000">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Autofit/>
          </a:bodyPr>
          <a:lstStyle/>
          <a:p>
            <a:r>
              <a:rPr lang="en-US" sz="3200" dirty="0" smtClean="0">
                <a:latin typeface="Goudy Stout" pitchFamily="18" charset="0"/>
              </a:rPr>
              <a:t>Gauging Students Need Assessment</a:t>
            </a:r>
            <a:endParaRPr lang="en-US" sz="3200" dirty="0">
              <a:latin typeface="Goudy Stout" pitchFamily="18" charset="0"/>
            </a:endParaRPr>
          </a:p>
        </p:txBody>
      </p:sp>
      <p:graphicFrame>
        <p:nvGraphicFramePr>
          <p:cNvPr id="4" name="Content Placeholder 3"/>
          <p:cNvGraphicFramePr>
            <a:graphicFrameLocks noChangeAspect="1"/>
          </p:cNvGraphicFramePr>
          <p:nvPr>
            <p:ph idx="1"/>
          </p:nvPr>
        </p:nvGraphicFramePr>
        <p:xfrm>
          <a:off x="7086600" y="1447800"/>
          <a:ext cx="914400" cy="714375"/>
        </p:xfrm>
        <a:graphic>
          <a:graphicData uri="http://schemas.openxmlformats.org/presentationml/2006/ole">
            <p:oleObj spid="_x0000_s2050" name="Document" showAsIcon="1" r:id="rId3" imgW="914400" imgH="714240" progId="Word.Document.12">
              <p:embed/>
            </p:oleObj>
          </a:graphicData>
        </a:graphic>
      </p:graphicFrame>
      <p:sp>
        <p:nvSpPr>
          <p:cNvPr id="5" name="Rectangle 4"/>
          <p:cNvSpPr/>
          <p:nvPr/>
        </p:nvSpPr>
        <p:spPr>
          <a:xfrm>
            <a:off x="762000" y="1600200"/>
            <a:ext cx="7467600" cy="4524315"/>
          </a:xfrm>
          <a:prstGeom prst="rect">
            <a:avLst/>
          </a:prstGeom>
        </p:spPr>
        <p:txBody>
          <a:bodyPr wrap="square">
            <a:spAutoFit/>
          </a:bodyPr>
          <a:lstStyle/>
          <a:p>
            <a:pPr marL="344488" indent="-344488">
              <a:spcBef>
                <a:spcPct val="50000"/>
              </a:spcBef>
            </a:pPr>
            <a:r>
              <a:rPr lang="en-US" sz="2400" b="1" dirty="0" smtClean="0"/>
              <a:t>I will use my Essential and Unit Questions to: </a:t>
            </a:r>
          </a:p>
          <a:p>
            <a:pPr marL="344488" indent="-344488">
              <a:spcBef>
                <a:spcPct val="50000"/>
              </a:spcBef>
              <a:buFontTx/>
              <a:buChar char="•"/>
            </a:pPr>
            <a:r>
              <a:rPr lang="en-US" sz="2400" b="1" dirty="0" smtClean="0"/>
              <a:t>Find out what students understand about rocks and soil.</a:t>
            </a:r>
          </a:p>
          <a:p>
            <a:pPr marL="344488" indent="-344488">
              <a:spcBef>
                <a:spcPct val="50000"/>
              </a:spcBef>
              <a:buFontTx/>
              <a:buChar char="•"/>
            </a:pPr>
            <a:r>
              <a:rPr lang="en-US" sz="2400" b="1" dirty="0" smtClean="0"/>
              <a:t>Gather information on higher-order thinking and 21</a:t>
            </a:r>
            <a:r>
              <a:rPr lang="en-US" sz="2400" b="1" baseline="30000" dirty="0" smtClean="0"/>
              <a:t>st</a:t>
            </a:r>
            <a:r>
              <a:rPr lang="en-US" sz="2400" b="1" dirty="0" smtClean="0"/>
              <a:t> century skills:</a:t>
            </a:r>
          </a:p>
          <a:p>
            <a:pPr marL="458788" lvl="1">
              <a:spcBef>
                <a:spcPct val="50000"/>
              </a:spcBef>
              <a:buFontTx/>
              <a:buChar char="•"/>
            </a:pPr>
            <a:r>
              <a:rPr lang="en-US" sz="2400" b="1" dirty="0" smtClean="0"/>
              <a:t> By writing in their science journals</a:t>
            </a:r>
          </a:p>
          <a:p>
            <a:pPr marL="458788" lvl="1">
              <a:spcBef>
                <a:spcPct val="50000"/>
              </a:spcBef>
              <a:buFontTx/>
              <a:buChar char="•"/>
            </a:pPr>
            <a:r>
              <a:rPr lang="en-US" sz="2400" b="1" dirty="0" smtClean="0"/>
              <a:t> Collaborating with their peers</a:t>
            </a:r>
          </a:p>
          <a:p>
            <a:pPr marL="458788" lvl="1">
              <a:spcBef>
                <a:spcPct val="50000"/>
              </a:spcBef>
              <a:buFontTx/>
              <a:buChar char="•"/>
            </a:pPr>
            <a:r>
              <a:rPr lang="en-US" sz="2400" b="1" dirty="0" smtClean="0"/>
              <a:t> Submitting their ideas onto a blog/wiki</a:t>
            </a:r>
          </a:p>
          <a:p>
            <a:pPr marL="458788" lvl="1">
              <a:spcBef>
                <a:spcPct val="50000"/>
              </a:spcBef>
            </a:pPr>
            <a:endParaRPr lang="en-US" sz="2400" b="1" dirty="0"/>
          </a:p>
        </p:txBody>
      </p:sp>
    </p:spTree>
  </p:cSld>
  <p:clrMapOvr>
    <a:masterClrMapping/>
  </p:clrMapOvr>
  <p:transition spd="med" advTm="15000">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latin typeface="Goudy Stout" pitchFamily="18" charset="0"/>
              </a:rPr>
              <a:t>My Goals for the Course</a:t>
            </a:r>
            <a:endParaRPr lang="en-US" sz="3600" dirty="0">
              <a:latin typeface="Goudy Stout" pitchFamily="18" charset="0"/>
            </a:endParaRPr>
          </a:p>
        </p:txBody>
      </p:sp>
      <p:sp>
        <p:nvSpPr>
          <p:cNvPr id="3" name="Content Placeholder 2"/>
          <p:cNvSpPr>
            <a:spLocks noGrp="1"/>
          </p:cNvSpPr>
          <p:nvPr>
            <p:ph idx="1"/>
          </p:nvPr>
        </p:nvSpPr>
        <p:spPr/>
        <p:txBody>
          <a:bodyPr/>
          <a:lstStyle/>
          <a:p>
            <a:pPr>
              <a:lnSpc>
                <a:spcPct val="90000"/>
              </a:lnSpc>
              <a:buFontTx/>
              <a:buChar char="•"/>
            </a:pPr>
            <a:r>
              <a:rPr lang="en-US" dirty="0" smtClean="0"/>
              <a:t>Learn about different kinds of technology that will motivate my students</a:t>
            </a:r>
          </a:p>
          <a:p>
            <a:pPr>
              <a:lnSpc>
                <a:spcPct val="90000"/>
              </a:lnSpc>
              <a:buFontTx/>
              <a:buChar char="•"/>
            </a:pPr>
            <a:r>
              <a:rPr lang="en-US" dirty="0" smtClean="0"/>
              <a:t>Find ways to get my students to do more higher-order thinking</a:t>
            </a:r>
          </a:p>
          <a:p>
            <a:pPr>
              <a:lnSpc>
                <a:spcPct val="90000"/>
              </a:lnSpc>
              <a:buFontTx/>
              <a:buChar char="•"/>
            </a:pPr>
            <a:r>
              <a:rPr lang="en-US" dirty="0" smtClean="0"/>
              <a:t>Learn some strategies for helping students do projects from other teachers</a:t>
            </a:r>
          </a:p>
          <a:p>
            <a:endParaRPr lang="en-US" dirty="0"/>
          </a:p>
        </p:txBody>
      </p:sp>
    </p:spTree>
  </p:cSld>
  <p:clrMapOvr>
    <a:masterClrMapping/>
  </p:clrMapOvr>
  <p:transition spd="med" advTm="15000">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latin typeface="Goudy Stout" pitchFamily="18" charset="0"/>
              </a:rPr>
              <a:t>Goals for My Students</a:t>
            </a:r>
            <a:endParaRPr lang="en-US" sz="3600" dirty="0">
              <a:latin typeface="Goudy Stout" pitchFamily="18" charset="0"/>
            </a:endParaRPr>
          </a:p>
        </p:txBody>
      </p:sp>
      <p:sp>
        <p:nvSpPr>
          <p:cNvPr id="3" name="Content Placeholder 2"/>
          <p:cNvSpPr>
            <a:spLocks noGrp="1"/>
          </p:cNvSpPr>
          <p:nvPr>
            <p:ph idx="1"/>
          </p:nvPr>
        </p:nvSpPr>
        <p:spPr/>
        <p:txBody>
          <a:bodyPr/>
          <a:lstStyle/>
          <a:p>
            <a:r>
              <a:rPr lang="en-US" dirty="0" smtClean="0"/>
              <a:t>The students will learn the different types of soil.</a:t>
            </a:r>
            <a:endParaRPr lang="en-US" dirty="0"/>
          </a:p>
          <a:p>
            <a:r>
              <a:rPr lang="en-US" dirty="0" smtClean="0"/>
              <a:t>The students will learn how to separate and classify soil and rocks.</a:t>
            </a:r>
          </a:p>
          <a:p>
            <a:r>
              <a:rPr lang="en-US" dirty="0" smtClean="0"/>
              <a:t>The students will learn the different properties of soil.</a:t>
            </a:r>
          </a:p>
          <a:p>
            <a:r>
              <a:rPr lang="en-US" dirty="0" smtClean="0"/>
              <a:t>The students will learn how to evaluate what they have learned. </a:t>
            </a:r>
          </a:p>
          <a:p>
            <a:endParaRPr lang="en-US" dirty="0" smtClean="0"/>
          </a:p>
        </p:txBody>
      </p:sp>
    </p:spTree>
  </p:cSld>
  <p:clrMapOvr>
    <a:masterClrMapping/>
  </p:clrMapOvr>
  <p:transition spd="med" advTm="15000">
    <p:zoom/>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387</TotalTime>
  <Words>251</Words>
  <Application>Microsoft Office PowerPoint</Application>
  <PresentationFormat>On-screen Show (4:3)</PresentationFormat>
  <Paragraphs>38</Paragraphs>
  <Slides>7</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9" baseType="lpstr">
      <vt:lpstr>Office Theme</vt:lpstr>
      <vt:lpstr>Document</vt:lpstr>
      <vt:lpstr>Earth Materials</vt:lpstr>
      <vt:lpstr>Unit Summary</vt:lpstr>
      <vt:lpstr>Curriculum-Framing Questions</vt:lpstr>
      <vt:lpstr>Earth Materials Project</vt:lpstr>
      <vt:lpstr>Gauging Students Need Assessment</vt:lpstr>
      <vt:lpstr>My Goals for the Course</vt:lpstr>
      <vt:lpstr>Goals for My Students</vt:lpstr>
    </vt:vector>
  </TitlesOfParts>
  <Company>WCS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Earth Materials</dc:title>
  <dc:creator>Administrator</dc:creator>
  <cp:lastModifiedBy>Administrator</cp:lastModifiedBy>
  <cp:revision>20</cp:revision>
  <dcterms:created xsi:type="dcterms:W3CDTF">2009-10-28T12:51:55Z</dcterms:created>
  <dcterms:modified xsi:type="dcterms:W3CDTF">2009-11-19T14:21:14Z</dcterms:modified>
</cp:coreProperties>
</file>